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6" r:id="rId5"/>
  </p:sldMasterIdLst>
  <p:sldIdLst>
    <p:sldId id="259" r:id="rId6"/>
    <p:sldId id="264" r:id="rId7"/>
    <p:sldId id="263" r:id="rId8"/>
    <p:sldId id="262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5EA834-D7E0-099C-B99C-41878470B8BD}" name="Michela Beltracchi" initials="MB" userId="S::mbeltracchi@euronext.com::6334a34f-652c-48fd-9f8a-429e8721283e" providerId="AD"/>
  <p188:author id="{0B586A41-DAD5-29F1-2011-A25867B0B006}" name="Karol Nicia" initials="KN" userId="Vcd4t1kzXr0usDGbMKQEgVP5iRUzBitQX6vPFvZlHUQ=" providerId="None"/>
  <p188:author id="{C9379B43-8812-91CD-57AB-2AAEF75A1989}" name="Valent Lajos" initials="LV" userId="S::valent@hupx.hu::9ae3068b-cee5-4bd4-b3ca-5b04b0124e8f" providerId="AD"/>
  <p188:author id="{B5F52673-562A-0459-4A83-EBC6A02CD61C}" name="Fehér Kata" initials="FK" userId="S::feher@hupx.hu::21f0d2d9-0c9a-4beb-9e8d-9f08bd2186ff" providerId="AD"/>
  <p188:author id="{8231EA99-0305-A8D0-628C-40DB81773A15}" name="Matin Bagherpour" initials="MB" userId="3fN2EdzO45W6uPtUAL2+u0dk3FixPrS2Z+GdEwqyLLw=" providerId="None"/>
  <p188:author id="{817E389B-D02B-F8BB-DC69-309287C2BA49}" name="Raquel González" initials="RG" userId="vRtc17x2HAQbJWW0ASrAl0eD1IQRyBX0Wq67AR5TBCU=" providerId="None"/>
  <p188:author id="{33422CEF-E6B8-D1B5-B890-0AB36D46FBA8}" name="Rodrigo Escobar" initials="RE" userId="xVOXnRV+HC00TSLK++B2D8ZTwNGzl1kQZoLePBa1FFg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E3FC"/>
    <a:srgbClr val="CCECFF"/>
    <a:srgbClr val="B2DE39"/>
    <a:srgbClr val="FFD200"/>
    <a:srgbClr val="198DAA"/>
    <a:srgbClr val="FFF500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Közepesen sötét stílus 1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7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52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73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9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A303A826-5CC6-4ED3-9DC5-F8CF43791B5F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396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7435" y="270892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335360" y="260649"/>
            <a:ext cx="11673885" cy="6419747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D9866-0FE7-4FD7-85BA-E134A1135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6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39CA-68B7-48CF-BB13-71ED2A6A8685}" type="slidenum">
              <a:rPr lang="it-IT" smtClean="0"/>
              <a:t>‹#›</a:t>
            </a:fld>
            <a:endParaRPr lang="it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A88A9F-292D-4554-7CD7-7E93B9FAD15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94375" y="6365240"/>
            <a:ext cx="6350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0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56167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D9866-0FE7-4FD7-85BA-E134A11353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82AF5-6858-EB4D-1FB1-479B5732D3C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94375" y="6365240"/>
            <a:ext cx="6350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0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80911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 flipV="1">
            <a:off x="40019" y="1569734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pic>
        <p:nvPicPr>
          <p:cNvPr id="149" name="Kép 148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C1523215-BEE1-483A-8DAC-D1B093D3EC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11" y="680775"/>
            <a:ext cx="2832575" cy="1733367"/>
          </a:xfrm>
          <a:prstGeom prst="rect">
            <a:avLst/>
          </a:prstGeom>
        </p:spPr>
      </p:pic>
      <p:sp>
        <p:nvSpPr>
          <p:cNvPr id="3" name="Rectángulo 3">
            <a:extLst>
              <a:ext uri="{FF2B5EF4-FFF2-40B4-BE49-F238E27FC236}">
                <a16:creationId xmlns:a16="http://schemas.microsoft.com/office/drawing/2014/main" id="{23D661F8-20E3-381C-D62A-B0864555CE70}"/>
              </a:ext>
            </a:extLst>
          </p:cNvPr>
          <p:cNvSpPr/>
          <p:nvPr/>
        </p:nvSpPr>
        <p:spPr>
          <a:xfrm flipV="1">
            <a:off x="40019" y="5488591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5" name="Rectángulo 7">
            <a:extLst>
              <a:ext uri="{FF2B5EF4-FFF2-40B4-BE49-F238E27FC236}">
                <a16:creationId xmlns:a16="http://schemas.microsoft.com/office/drawing/2014/main" id="{74045970-7550-A75C-61AC-6FFE282E9C19}"/>
              </a:ext>
            </a:extLst>
          </p:cNvPr>
          <p:cNvSpPr/>
          <p:nvPr/>
        </p:nvSpPr>
        <p:spPr>
          <a:xfrm>
            <a:off x="8951235" y="5288265"/>
            <a:ext cx="2054221" cy="394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sz="2000" noProof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cs-CZ" sz="2000" noProof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000" noProof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/2026</a:t>
            </a:r>
          </a:p>
        </p:txBody>
      </p:sp>
      <p:sp>
        <p:nvSpPr>
          <p:cNvPr id="7" name="CuadroTexto 8">
            <a:extLst>
              <a:ext uri="{FF2B5EF4-FFF2-40B4-BE49-F238E27FC236}">
                <a16:creationId xmlns:a16="http://schemas.microsoft.com/office/drawing/2014/main" id="{257B3B79-28BC-690C-A7EF-C23022DE6B12}"/>
              </a:ext>
            </a:extLst>
          </p:cNvPr>
          <p:cNvSpPr txBox="1"/>
          <p:nvPr/>
        </p:nvSpPr>
        <p:spPr>
          <a:xfrm>
            <a:off x="1859019" y="2683617"/>
            <a:ext cx="8064896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noProof="0" dirty="0">
                <a:latin typeface="Courier New"/>
                <a:cs typeface="Courier New"/>
              </a:rPr>
              <a:t>NEMO Committee presentation for MESC „</a:t>
            </a:r>
            <a:r>
              <a:rPr lang="en-US" sz="3600" b="1" noProof="0" dirty="0">
                <a:latin typeface="Courier New"/>
                <a:cs typeface="Courier New"/>
              </a:rPr>
              <a:t>Conference on future electricity market challenges</a:t>
            </a:r>
            <a:r>
              <a:rPr lang="en-US" sz="3600" noProof="0" dirty="0"/>
              <a:t>”</a:t>
            </a:r>
            <a:endParaRPr lang="en-US" sz="3600" noProof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56688-2D53-2DE3-A7CB-C659C47A5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F6337B9-4D2A-1107-1D7D-CC48ECE871FB}"/>
              </a:ext>
            </a:extLst>
          </p:cNvPr>
          <p:cNvSpPr/>
          <p:nvPr/>
        </p:nvSpPr>
        <p:spPr>
          <a:xfrm flipV="1">
            <a:off x="80038" y="448505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pic>
        <p:nvPicPr>
          <p:cNvPr id="149" name="Kép 148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163E2A11-6469-B356-4C58-2332D2DB9B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82" y="20320"/>
            <a:ext cx="1732597" cy="1060246"/>
          </a:xfrm>
          <a:prstGeom prst="rect">
            <a:avLst/>
          </a:prstGeom>
        </p:spPr>
      </p:pic>
      <p:sp>
        <p:nvSpPr>
          <p:cNvPr id="151" name="Rectángulo 7">
            <a:extLst>
              <a:ext uri="{FF2B5EF4-FFF2-40B4-BE49-F238E27FC236}">
                <a16:creationId xmlns:a16="http://schemas.microsoft.com/office/drawing/2014/main" id="{C6FA244B-C894-A5CE-A0D2-3DBE942B2C87}"/>
              </a:ext>
            </a:extLst>
          </p:cNvPr>
          <p:cNvSpPr/>
          <p:nvPr/>
        </p:nvSpPr>
        <p:spPr>
          <a:xfrm>
            <a:off x="251520" y="1132964"/>
            <a:ext cx="11676320" cy="5536396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F0FE2BDC-498D-464A-E200-99DF8936855C}"/>
              </a:ext>
            </a:extLst>
          </p:cNvPr>
          <p:cNvSpPr txBox="1"/>
          <p:nvPr/>
        </p:nvSpPr>
        <p:spPr>
          <a:xfrm>
            <a:off x="7722528" y="248450"/>
            <a:ext cx="405100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kern="0" noProof="0" dirty="0">
                <a:solidFill>
                  <a:srgbClr val="0070C0"/>
                </a:solidFill>
                <a:latin typeface="Corbel" panose="020B0503020204020204" pitchFamily="34" charset="0"/>
              </a:rPr>
              <a:t>Future key challenges of both SDAC and SIDC</a:t>
            </a:r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C66A6642-A700-FF9B-84C7-BD521316AB85}"/>
              </a:ext>
            </a:extLst>
          </p:cNvPr>
          <p:cNvSpPr txBox="1">
            <a:spLocks/>
          </p:cNvSpPr>
          <p:nvPr/>
        </p:nvSpPr>
        <p:spPr>
          <a:xfrm>
            <a:off x="550437" y="1248405"/>
            <a:ext cx="11081579" cy="532892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>
              <a:buNone/>
            </a:pPr>
            <a:r>
              <a:rPr lang="en-US" sz="2400" kern="0" dirty="0">
                <a:latin typeface="Corbel"/>
              </a:rPr>
              <a:t>With respect to the future key challenges of SDAC and SIDC, NEMOs would like to provide the following high-level inputs, </a:t>
            </a:r>
            <a:r>
              <a:rPr lang="en-US" sz="2400" kern="0" noProof="0" dirty="0">
                <a:latin typeface="Corbel" panose="020B0503020204020204" pitchFamily="34" charset="0"/>
              </a:rPr>
              <a:t>subject of feasibility and cost-benefit analysis.</a:t>
            </a:r>
            <a:r>
              <a:rPr lang="cs-CZ" sz="2400" kern="0" noProof="0" dirty="0">
                <a:latin typeface="Corbel" panose="020B0503020204020204" pitchFamily="34" charset="0"/>
              </a:rPr>
              <a:t> </a:t>
            </a:r>
            <a:r>
              <a:rPr lang="en-US" sz="2400" kern="0" dirty="0">
                <a:latin typeface="Corbel"/>
              </a:rPr>
              <a:t>In general terms,</a:t>
            </a:r>
            <a:r>
              <a:rPr lang="cs-CZ" sz="2400" kern="0" dirty="0">
                <a:latin typeface="Corbel"/>
              </a:rPr>
              <a:t> </a:t>
            </a:r>
            <a:r>
              <a:rPr lang="en-US" sz="2400" kern="0" noProof="0" dirty="0">
                <a:latin typeface="Corbel" panose="020B0503020204020204" pitchFamily="34" charset="0"/>
              </a:rPr>
              <a:t>NEMOs support initiatives </a:t>
            </a:r>
            <a:r>
              <a:rPr lang="en-US" sz="2400" kern="0" dirty="0">
                <a:latin typeface="Corbel"/>
              </a:rPr>
              <a:t>with substantial/strong </a:t>
            </a:r>
            <a:r>
              <a:rPr lang="en-US" sz="2400" kern="0" noProof="0" dirty="0">
                <a:latin typeface="Corbel" panose="020B0503020204020204" pitchFamily="34" charset="0"/>
              </a:rPr>
              <a:t>for Market Participants and final consumers.</a:t>
            </a:r>
          </a:p>
          <a:p>
            <a:pPr algn="just"/>
            <a:r>
              <a:rPr lang="en-US" sz="2400" b="1" kern="0" noProof="0" dirty="0">
                <a:solidFill>
                  <a:srgbClr val="0070C0"/>
                </a:solidFill>
                <a:latin typeface="Corbel"/>
              </a:rPr>
              <a:t>15´MTU remarkable advance </a:t>
            </a:r>
            <a:r>
              <a:rPr lang="en-US" sz="2400" kern="0" noProof="0" dirty="0">
                <a:latin typeface="Corbel"/>
                <a:ea typeface="+mn-lt"/>
                <a:cs typeface="+mn-lt"/>
              </a:rPr>
              <a:t>- Eventual shortening of the MTU shall be assessed in line with the overall market design and market evolution;</a:t>
            </a:r>
          </a:p>
          <a:p>
            <a:pPr algn="just"/>
            <a:r>
              <a:rPr lang="en-US" sz="2400" b="1" kern="0" noProof="0" dirty="0">
                <a:solidFill>
                  <a:srgbClr val="0070C0"/>
                </a:solidFill>
                <a:latin typeface="Corbel"/>
              </a:rPr>
              <a:t>DSR-ensure interoperability </a:t>
            </a:r>
            <a:r>
              <a:rPr lang="en-US" sz="2400" kern="0" noProof="0" dirty="0">
                <a:latin typeface="Corbel"/>
                <a:ea typeface="+mn-lt"/>
                <a:cs typeface="+mn-lt"/>
              </a:rPr>
              <a:t>between flexibility markets and DA-ID markets and balancing markets;</a:t>
            </a:r>
            <a:endParaRPr lang="en-US" sz="2400" noProof="0" dirty="0">
              <a:cs typeface="Times New Roman"/>
            </a:endParaRPr>
          </a:p>
          <a:p>
            <a:pPr algn="just"/>
            <a:r>
              <a:rPr lang="en-US" sz="2400" b="1" kern="0" noProof="0" dirty="0">
                <a:solidFill>
                  <a:srgbClr val="0070C0"/>
                </a:solidFill>
                <a:latin typeface="Corbel"/>
              </a:rPr>
              <a:t>Extensions of the market beyond EU </a:t>
            </a:r>
            <a:r>
              <a:rPr lang="en-US" sz="2400" kern="0" noProof="0" dirty="0">
                <a:latin typeface="Corbel"/>
                <a:ea typeface="+mn-lt"/>
                <a:cs typeface="+mn-lt"/>
              </a:rPr>
              <a:t>(EnC Contracting Parties, UK, Switzerland);</a:t>
            </a:r>
          </a:p>
          <a:p>
            <a:pPr algn="just"/>
            <a:r>
              <a:rPr lang="en-US" sz="2400" noProof="0" dirty="0">
                <a:latin typeface="Corbel" panose="020B0503020204020204" pitchFamily="34" charset="0"/>
              </a:rPr>
              <a:t>IT and non-IT related </a:t>
            </a:r>
            <a:r>
              <a:rPr lang="en-US" sz="2400" b="1" noProof="0" dirty="0">
                <a:solidFill>
                  <a:srgbClr val="0070C0"/>
                </a:solidFill>
                <a:latin typeface="Corbel" panose="020B0503020204020204" pitchFamily="34" charset="0"/>
              </a:rPr>
              <a:t>security threat </a:t>
            </a:r>
            <a:r>
              <a:rPr lang="en-US" sz="2400" noProof="0" dirty="0">
                <a:latin typeface="Corbel" panose="020B0503020204020204" pitchFamily="34" charset="0"/>
              </a:rPr>
              <a:t>in EU and outside (exposure to non-EU extension, cyber attacks, negative impact of AI);</a:t>
            </a:r>
          </a:p>
          <a:p>
            <a:pPr algn="just"/>
            <a:endParaRPr lang="en-US" sz="2400" noProof="0" dirty="0">
              <a:cs typeface="Times New Roman"/>
            </a:endParaRPr>
          </a:p>
          <a:p>
            <a:pPr algn="just"/>
            <a:endParaRPr lang="en-US" sz="2400" kern="0" noProof="0" dirty="0">
              <a:latin typeface="Corbel"/>
              <a:cs typeface="Times New Roman"/>
            </a:endParaRPr>
          </a:p>
          <a:p>
            <a:pPr algn="just"/>
            <a:endParaRPr lang="en-US" sz="2400" kern="0" noProof="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949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B6B88-0D15-D25D-7897-AC627689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F1E7F7E-E58B-5C58-8B12-92E985ECC2B8}"/>
              </a:ext>
            </a:extLst>
          </p:cNvPr>
          <p:cNvSpPr/>
          <p:nvPr/>
        </p:nvSpPr>
        <p:spPr>
          <a:xfrm flipV="1">
            <a:off x="80038" y="448505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pic>
        <p:nvPicPr>
          <p:cNvPr id="149" name="Kép 148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4DE9C345-BE9F-3EAD-BAE1-8702105E5D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82" y="20320"/>
            <a:ext cx="1732597" cy="1060246"/>
          </a:xfrm>
          <a:prstGeom prst="rect">
            <a:avLst/>
          </a:prstGeom>
        </p:spPr>
      </p:pic>
      <p:sp>
        <p:nvSpPr>
          <p:cNvPr id="151" name="Rectángulo 7">
            <a:extLst>
              <a:ext uri="{FF2B5EF4-FFF2-40B4-BE49-F238E27FC236}">
                <a16:creationId xmlns:a16="http://schemas.microsoft.com/office/drawing/2014/main" id="{B5583D17-024E-601A-E9E6-60ECEB800218}"/>
              </a:ext>
            </a:extLst>
          </p:cNvPr>
          <p:cNvSpPr/>
          <p:nvPr/>
        </p:nvSpPr>
        <p:spPr>
          <a:xfrm>
            <a:off x="251520" y="1132964"/>
            <a:ext cx="11676320" cy="5536396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8BE06FB-3659-06E6-B349-D5C64627ADED}"/>
              </a:ext>
            </a:extLst>
          </p:cNvPr>
          <p:cNvSpPr txBox="1"/>
          <p:nvPr/>
        </p:nvSpPr>
        <p:spPr>
          <a:xfrm>
            <a:off x="433953" y="1376422"/>
            <a:ext cx="10990192" cy="44504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kern="0" noProof="0" dirty="0">
                <a:solidFill>
                  <a:srgbClr val="0070C0"/>
                </a:solidFill>
                <a:latin typeface="Corbel"/>
              </a:rPr>
              <a:t>Algorithm performance/scalability </a:t>
            </a:r>
            <a:r>
              <a:rPr lang="en-US" sz="2400" kern="0" noProof="0" dirty="0">
                <a:latin typeface="Corbel"/>
              </a:rPr>
              <a:t>– NEMOs consider that long term R&amp;D aimed at securing continuous scalability is the key feature to create room for whatever will emerge along the way (market evolution, regulatory requirements, finer granularities);</a:t>
            </a:r>
            <a:endParaRPr lang="en-US" sz="2400" kern="0" noProof="0" dirty="0">
              <a:latin typeface="Corbel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kern="0" noProof="0" dirty="0">
                <a:latin typeface="Corbel"/>
                <a:ea typeface="+mn-lt"/>
                <a:cs typeface="+mn-lt"/>
              </a:rPr>
              <a:t>Growing </a:t>
            </a:r>
            <a:r>
              <a:rPr lang="en-US" sz="2400" b="1" kern="0" noProof="0" dirty="0">
                <a:latin typeface="Corbel"/>
                <a:ea typeface="+mn-lt"/>
                <a:cs typeface="+mn-lt"/>
              </a:rPr>
              <a:t>intraday volumes and </a:t>
            </a:r>
            <a:r>
              <a:rPr lang="en-US" sz="2400" kern="0" noProof="0" dirty="0">
                <a:latin typeface="Corbel"/>
                <a:ea typeface="+mn-lt"/>
                <a:cs typeface="+mn-lt"/>
              </a:rPr>
              <a:t>algorithmic trading impacts system </a:t>
            </a:r>
            <a:r>
              <a:rPr lang="en-US" sz="2400" b="1" kern="0" noProof="0" dirty="0">
                <a:solidFill>
                  <a:srgbClr val="0070C0"/>
                </a:solidFill>
                <a:latin typeface="Corbel"/>
                <a:ea typeface="+mn-lt"/>
                <a:cs typeface="+mn-lt"/>
              </a:rPr>
              <a:t>performance </a:t>
            </a:r>
            <a:r>
              <a:rPr lang="en-US" sz="2400" noProof="0" dirty="0">
                <a:latin typeface="Corbel"/>
              </a:rPr>
              <a:t>- pinpoint focus on the algorithm improvements and long-term R&amp;D design;</a:t>
            </a:r>
            <a:r>
              <a:rPr lang="en-US" sz="2400" kern="0" noProof="0" dirty="0">
                <a:latin typeface="Corbel"/>
                <a:ea typeface="+mn-lt"/>
                <a:cs typeface="+mn-lt"/>
              </a:rPr>
              <a:t>  </a:t>
            </a:r>
            <a:endParaRPr lang="en-US" sz="2400" b="1" kern="0" noProof="0" dirty="0">
              <a:latin typeface="Corbel"/>
              <a:ea typeface="+mn-lt"/>
              <a:cs typeface="+mn-lt"/>
            </a:endParaRPr>
          </a:p>
          <a:p>
            <a:pPr marL="285750" indent="-285750" algn="just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kern="0" noProof="0" dirty="0">
                <a:solidFill>
                  <a:srgbClr val="0070C0"/>
                </a:solidFill>
                <a:latin typeface="Corbel"/>
                <a:ea typeface="+mn-lt"/>
                <a:cs typeface="+mn-lt"/>
              </a:rPr>
              <a:t>Finalisation </a:t>
            </a:r>
            <a:r>
              <a:rPr lang="en-US" sz="2400" kern="0" noProof="0" dirty="0">
                <a:latin typeface="Corbel"/>
                <a:ea typeface="+mn-lt"/>
                <a:cs typeface="+mn-lt"/>
              </a:rPr>
              <a:t>of the implementation of the IDCZGCT at 30 min. </a:t>
            </a:r>
            <a:r>
              <a:rPr lang="en-US" sz="2400" b="1" kern="0" noProof="0" dirty="0">
                <a:solidFill>
                  <a:srgbClr val="0070C0"/>
                </a:solidFill>
                <a:latin typeface="Corbel"/>
                <a:ea typeface="+mn-lt"/>
                <a:cs typeface="+mn-lt"/>
                <a:sym typeface="Wingdings" panose="05000000000000000000" pitchFamily="2" charset="2"/>
              </a:rPr>
              <a:t> </a:t>
            </a:r>
            <a:r>
              <a:rPr lang="en-US" sz="2400" b="1" kern="0" noProof="0" dirty="0">
                <a:solidFill>
                  <a:srgbClr val="0070C0"/>
                </a:solidFill>
                <a:latin typeface="Corbel"/>
                <a:ea typeface="+mn-lt"/>
                <a:cs typeface="+mn-lt"/>
              </a:rPr>
              <a:t>Potential IDCZGCT at 15 min?</a:t>
            </a:r>
          </a:p>
          <a:p>
            <a:pPr marL="285750" indent="-285750" algn="just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kern="0" noProof="0" dirty="0">
                <a:latin typeface="Corbel"/>
                <a:ea typeface="+mn-lt"/>
                <a:cs typeface="+mn-lt"/>
              </a:rPr>
              <a:t>Application of </a:t>
            </a:r>
            <a:r>
              <a:rPr lang="en-US" sz="2400" b="1" kern="0" noProof="0" dirty="0">
                <a:solidFill>
                  <a:srgbClr val="0070C0"/>
                </a:solidFill>
                <a:latin typeface="Corbel"/>
                <a:ea typeface="+mn-lt"/>
                <a:cs typeface="+mn-lt"/>
              </a:rPr>
              <a:t>flow-based allocation in IDAs</a:t>
            </a:r>
            <a:r>
              <a:rPr lang="en-US" sz="2400" noProof="0" dirty="0">
                <a:latin typeface="Corbel"/>
              </a:rPr>
              <a:t>;</a:t>
            </a:r>
            <a:r>
              <a:rPr lang="en-US" sz="2400" kern="0" noProof="0" dirty="0">
                <a:latin typeface="Corbel"/>
                <a:ea typeface="+mn-lt"/>
                <a:cs typeface="+mn-lt"/>
              </a:rPr>
              <a:t> </a:t>
            </a:r>
          </a:p>
          <a:p>
            <a:pPr marL="285750" indent="-285750" algn="just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noProof="0" dirty="0">
                <a:solidFill>
                  <a:srgbClr val="000000"/>
                </a:solidFill>
                <a:latin typeface="Corbel"/>
              </a:rPr>
              <a:t>Potential changes of </a:t>
            </a:r>
            <a:r>
              <a:rPr lang="en-US" sz="2400" b="1" kern="0" noProof="0" dirty="0">
                <a:solidFill>
                  <a:srgbClr val="0070C0"/>
                </a:solidFill>
                <a:latin typeface="Corbel"/>
                <a:ea typeface="+mn-lt"/>
                <a:cs typeface="+mn-lt"/>
              </a:rPr>
              <a:t>times and frequency of IDAs</a:t>
            </a:r>
            <a:r>
              <a:rPr lang="en-US" sz="2400" kern="0" noProof="0" dirty="0">
                <a:solidFill>
                  <a:srgbClr val="000000"/>
                </a:solidFill>
                <a:latin typeface="Corbel"/>
                <a:ea typeface="+mn-lt"/>
                <a:cs typeface="+mn-lt"/>
              </a:rPr>
              <a:t>.</a:t>
            </a:r>
          </a:p>
          <a:p>
            <a:pPr marL="285750" indent="-285750" algn="just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400" b="1" kern="0" noProof="0" dirty="0">
              <a:solidFill>
                <a:srgbClr val="0070C0"/>
              </a:solidFill>
              <a:latin typeface="Corbel"/>
              <a:ea typeface="+mn-lt"/>
              <a:cs typeface="+mn-lt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0184254F-BF00-1104-3478-2FEC65B573EA}"/>
              </a:ext>
            </a:extLst>
          </p:cNvPr>
          <p:cNvSpPr txBox="1"/>
          <p:nvPr/>
        </p:nvSpPr>
        <p:spPr>
          <a:xfrm>
            <a:off x="7722528" y="248450"/>
            <a:ext cx="405100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kern="0" noProof="0" dirty="0">
                <a:solidFill>
                  <a:srgbClr val="0070C0"/>
                </a:solidFill>
                <a:latin typeface="Corbel" panose="020B0503020204020204" pitchFamily="34" charset="0"/>
              </a:rPr>
              <a:t>Future key challenges of both SDAC and SIDC</a:t>
            </a:r>
          </a:p>
        </p:txBody>
      </p:sp>
    </p:spTree>
    <p:extLst>
      <p:ext uri="{BB962C8B-B14F-4D97-AF65-F5344CB8AC3E}">
        <p14:creationId xmlns:p14="http://schemas.microsoft.com/office/powerpoint/2010/main" val="1868785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 flipV="1">
            <a:off x="40019" y="1569734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3" name="Rectángulo 3">
            <a:extLst>
              <a:ext uri="{FF2B5EF4-FFF2-40B4-BE49-F238E27FC236}">
                <a16:creationId xmlns:a16="http://schemas.microsoft.com/office/drawing/2014/main" id="{23D661F8-20E3-381C-D62A-B0864555CE70}"/>
              </a:ext>
            </a:extLst>
          </p:cNvPr>
          <p:cNvSpPr/>
          <p:nvPr/>
        </p:nvSpPr>
        <p:spPr>
          <a:xfrm flipV="1">
            <a:off x="40019" y="5488591"/>
            <a:ext cx="12111961" cy="45719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19000">
                <a:srgbClr val="FFFF00"/>
              </a:gs>
              <a:gs pos="97000">
                <a:srgbClr val="178DA9"/>
              </a:gs>
              <a:gs pos="79000">
                <a:schemeClr val="accent6">
                  <a:lumMod val="60000"/>
                  <a:lumOff val="40000"/>
                </a:schemeClr>
              </a:gs>
              <a:gs pos="60000">
                <a:srgbClr val="FF0000"/>
              </a:gs>
              <a:gs pos="40000">
                <a:srgbClr val="FFC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atin typeface="Corbel" panose="020B0503020204020204" pitchFamily="34" charset="0"/>
            </a:endParaRPr>
          </a:p>
        </p:txBody>
      </p:sp>
      <p:sp>
        <p:nvSpPr>
          <p:cNvPr id="2" name="CuadroTexto 7">
            <a:extLst>
              <a:ext uri="{FF2B5EF4-FFF2-40B4-BE49-F238E27FC236}">
                <a16:creationId xmlns:a16="http://schemas.microsoft.com/office/drawing/2014/main" id="{701DA946-0F2C-E68F-021A-6F442EDD4FE8}"/>
              </a:ext>
            </a:extLst>
          </p:cNvPr>
          <p:cNvSpPr txBox="1"/>
          <p:nvPr/>
        </p:nvSpPr>
        <p:spPr>
          <a:xfrm>
            <a:off x="2910068" y="656691"/>
            <a:ext cx="6120680" cy="5765880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1882"/>
              </a:avLst>
            </a:prstTxWarp>
            <a:spAutoFit/>
          </a:bodyPr>
          <a:lstStyle/>
          <a:p>
            <a:pPr algn="ctr"/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TACK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THANK YOU</a:t>
            </a:r>
            <a:r>
              <a:rPr lang="en-US" sz="2400" noProof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ĎAKUJEM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TÄNAN</a:t>
            </a:r>
            <a:r>
              <a:rPr lang="en-US" sz="2400" noProof="0" dirty="0">
                <a:solidFill>
                  <a:srgbClr val="FFFF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TEID DZIĘKUJĘ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GRACIAS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MERCI</a:t>
            </a:r>
            <a:r>
              <a:rPr lang="en-US" sz="2400" noProof="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MULȚUMESC</a:t>
            </a:r>
            <a:r>
              <a:rPr lang="en-US" sz="2400" noProof="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БЛАГОДАРЯ ВИ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HVALA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GO RAIBH MAITH AGAT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AČIŪ</a:t>
            </a:r>
            <a:r>
              <a:rPr lang="en-US" sz="2400" noProof="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DĚKUJI VÁM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TÄNAN TEID</a:t>
            </a:r>
            <a:r>
              <a:rPr lang="en-US" sz="2400" noProof="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TAK</a:t>
            </a:r>
            <a:r>
              <a:rPr lang="en-US" sz="2400" noProof="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ΕΥΧΑΡΙΣΤΩ</a:t>
            </a:r>
            <a:r>
              <a:rPr lang="en-US" sz="2400" noProof="0" dirty="0">
                <a:solidFill>
                  <a:srgbClr val="92D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DANKE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PALDIES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GRAZIE</a:t>
            </a:r>
            <a:r>
              <a:rPr lang="en-US" sz="2400" noProof="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KIITOS</a:t>
            </a:r>
            <a:r>
              <a:rPr lang="en-US" sz="2400" noProof="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DANK JE</a:t>
            </a:r>
            <a:r>
              <a:rPr lang="en-US" sz="2400" noProof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OBRIGADO</a:t>
            </a:r>
            <a:r>
              <a:rPr lang="en-US" sz="2400" noProof="0" dirty="0">
                <a:solidFill>
                  <a:srgbClr val="FF99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noProof="0" dirty="0">
                <a:latin typeface="Courier New" panose="02070309020205020404" pitchFamily="49" charset="0"/>
                <a:cs typeface="Courier New" panose="02070309020205020404" pitchFamily="49" charset="0"/>
              </a:rPr>
              <a:t>KÖSZÖNÖM</a:t>
            </a:r>
          </a:p>
        </p:txBody>
      </p:sp>
      <p:pic>
        <p:nvPicPr>
          <p:cNvPr id="8" name="Kép 7" descr="A képen szöveg, clipart látható&#10;&#10;Automatikusan generált leírás">
            <a:extLst>
              <a:ext uri="{FF2B5EF4-FFF2-40B4-BE49-F238E27FC236}">
                <a16:creationId xmlns:a16="http://schemas.microsoft.com/office/drawing/2014/main" id="{7F53BB3F-5B00-F509-D867-032C75D796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120" y="2562315"/>
            <a:ext cx="2832575" cy="173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537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_1">
  <a:themeElements>
    <a:clrScheme name="Presentacion_consej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cion_consej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cion_consej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on_consej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a_1" id="{CD74C59E-8224-4AFD-8CC9-63786B93A9E6}" vid="{9DB4B3AF-F1A2-4747-85C1-E23A16657701}"/>
    </a:ext>
  </a:extLst>
</a:theme>
</file>

<file path=ppt/theme/theme2.xml><?xml version="1.0" encoding="utf-8"?>
<a:theme xmlns:a="http://schemas.openxmlformats.org/drawingml/2006/main" name="Patron OMIE_NIC">
  <a:themeElements>
    <a:clrScheme name="Presentacion_consej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cion_consej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cion_consej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on_consej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on_consej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TaxCatchAll xmlns="fc2aab48-bcf1-410f-a717-54633acfd3dc">
      <Value>3</Value>
      <Value>2</Value>
      <Value>1</Value>
    </TaxCatchAll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2DCD5D-5EE6-4F1C-8237-57EFC41E87B0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13465657-713a-4208-93f3-b51eab965371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elements/1.1/"/>
    <ds:schemaRef ds:uri="0a6966bf-cab2-4c0e-8055-7392b7152fe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749A3E0-4845-4C8D-9116-87BEE9EAE2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E4DC7F-CA57-458A-98D6-12FC66F1FEA1}"/>
</file>

<file path=docMetadata/LabelInfo.xml><?xml version="1.0" encoding="utf-8"?>
<clbl:labelList xmlns:clbl="http://schemas.microsoft.com/office/2020/mipLabelMetadata">
  <clbl:label id="{820d33d7-bbe4-47b8-a5ad-6a3992657a09}" enabled="1" method="Privileged" siteId="{b9fec68c-c92d-461e-9a97-3d03a0f18b82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Tema_1</Template>
  <TotalTime>18920</TotalTime>
  <Words>310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Corbel</vt:lpstr>
      <vt:lpstr>Courier New</vt:lpstr>
      <vt:lpstr>Times New Roman</vt:lpstr>
      <vt:lpstr>Tema_1</vt:lpstr>
      <vt:lpstr>Patron OMIE_NIC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 Vitelli (GME)</dc:creator>
  <cp:lastModifiedBy>Ryšavá, Lucie</cp:lastModifiedBy>
  <cp:revision>505</cp:revision>
  <dcterms:created xsi:type="dcterms:W3CDTF">2021-02-01T09:34:39Z</dcterms:created>
  <dcterms:modified xsi:type="dcterms:W3CDTF">2026-10-02T07:43:10Z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SIP_Label_26326a25-05b5-4156-bd4d-89acce8cd3b1_Removed">
    <vt:lpwstr>False</vt:lpwstr>
  </property>
  <property fmtid="{D5CDD505-2E9C-101B-9397-08002B2CF9AE}" pid="4" name="MSIP_Label_26326a25-05b5-4156-bd4d-89acce8cd3b1_ActionId">
    <vt:lpwstr>2d449e12-8ed1-4863-8526-f3c4f48eb7b8</vt:lpwstr>
  </property>
  <property fmtid="{D5CDD505-2E9C-101B-9397-08002B2CF9AE}" pid="5" name="MSIP_Label_26326a25-05b5-4156-bd4d-89acce8cd3b1_Name">
    <vt:lpwstr>Open within ENTSO-E</vt:lpwstr>
  </property>
  <property fmtid="{D5CDD505-2E9C-101B-9397-08002B2CF9AE}" pid="6" name="MSIP_Label_26326a25-05b5-4156-bd4d-89acce8cd3b1_SetDate">
    <vt:lpwstr>2026-10-02T13:31:11Z</vt:lpwstr>
  </property>
  <property fmtid="{D5CDD505-2E9C-101B-9397-08002B2CF9AE}" pid="7" name="MSIP_Label_26326a25-05b5-4156-bd4d-89acce8cd3b1_SiteId">
    <vt:lpwstr>7ffbeccf-0c1b-496c-8978-89209c2d375d</vt:lpwstr>
  </property>
  <property fmtid="{D5CDD505-2E9C-101B-9397-08002B2CF9AE}" pid="8" name="MSIP_Label_26326a25-05b5-4156-bd4d-89acce8cd3b1_Enabled">
    <vt:lpwstr>True</vt:lpwstr>
  </property>
  <property fmtid="{D5CDD505-2E9C-101B-9397-08002B2CF9AE}" pid="9" name="ClassificationContentMarkingFooterLocations">
    <vt:lpwstr>Tema_1:4\Patron OMIE_NIC:4</vt:lpwstr>
  </property>
  <property fmtid="{D5CDD505-2E9C-101B-9397-08002B2CF9AE}" pid="10" name="ClassificationContentMarkingFooterText">
    <vt:lpwstr>Confidential</vt:lpwstr>
  </property>
  <property fmtid="{D5CDD505-2E9C-101B-9397-08002B2CF9AE}" pid="11" name="MYENTSOE_Classification2">
    <vt:lpwstr/>
  </property>
  <property fmtid="{D5CDD505-2E9C-101B-9397-08002B2CF9AE}" pid="12" name="MYENTSOE_Classification3">
    <vt:lpwstr/>
  </property>
  <property fmtid="{D5CDD505-2E9C-101B-9397-08002B2CF9AE}" pid="13" name="MYENTSOE_PublicType">
    <vt:lpwstr>1;#Extranet|922fc1ba-0c8d-4fbf-b30d-83722d0f30f2</vt:lpwstr>
  </property>
  <property fmtid="{D5CDD505-2E9C-101B-9397-08002B2CF9AE}" pid="14" name="MYENTSOE_SharingType">
    <vt:lpwstr>3;#Private|dfe2726a-d7c6-4ddf-bdde-4ca133caf27d</vt:lpwstr>
  </property>
  <property fmtid="{D5CDD505-2E9C-101B-9397-08002B2CF9AE}" pid="15" name="MYENTSOE_DocumentClassification">
    <vt:lpwstr/>
  </property>
  <property fmtid="{D5CDD505-2E9C-101B-9397-08002B2CF9AE}" pid="16" name="MYENTSOE_Classification1">
    <vt:lpwstr/>
  </property>
  <property fmtid="{D5CDD505-2E9C-101B-9397-08002B2CF9AE}" pid="17" name="MYENTSOE_Section">
    <vt:lpwstr>2;#Board|6cf52795-9928-4b7b-a6e8-b4c224a978ea</vt:lpwstr>
  </property>
  <property fmtid="{D5CDD505-2E9C-101B-9397-08002B2CF9AE}" pid="18" name="MYENTSOE_Classification4">
    <vt:lpwstr/>
  </property>
  <property fmtid="{D5CDD505-2E9C-101B-9397-08002B2CF9AE}" pid="19" name="MYENTSOE_DataClassification">
    <vt:lpwstr/>
  </property>
  <property fmtid="{D5CDD505-2E9C-101B-9397-08002B2CF9AE}" pid="20" name="MSIP_Label_26326a25-05b5-4156-bd4d-89acce8cd3b1_Extended_MSFT_Method">
    <vt:lpwstr>Standard</vt:lpwstr>
  </property>
  <property fmtid="{D5CDD505-2E9C-101B-9397-08002B2CF9AE}" pid="21" name="Sensitivity">
    <vt:lpwstr>Open within ENTSO-E</vt:lpwstr>
  </property>
</Properties>
</file>